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embeddings/oleObject1" ContentType="image/vnd.ms-photo"/>
  <Override PartName="/ppt/embeddings/oleObject2" ContentType="image/vnd.ms-photo"/>
  <Override PartName="/ppt/embeddings/oleObject3" ContentType="image/vnd.ms-photo"/>
  <Override PartName="/ppt/embeddings/oleObject4" ContentType="image/vnd.ms-photo"/>
  <Override PartName="/ppt/embeddings/oleObject5" ContentType="image/vnd.ms-photo"/>
  <Override PartName="/ppt/embeddings/oleObject6" ContentType="image/vnd.ms-photo"/>
  <Override PartName="/ppt/embeddings/oleObject7" ContentType="image/vnd.ms-photo"/>
  <Override PartName="/ppt/embeddings/oleObject8" ContentType="image/vnd.ms-photo"/>
  <Override PartName="/ppt/embeddings/oleObject9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ppt/media/hdphoto1.wdp" ContentType="image/vnd.ms-photo"/>
  <Override PartName="ppt/media/hdphoto2.wdp" ContentType="image/vnd.ms-photo"/>
  <Override PartName="ppt/media/hdphoto3.wdp" ContentType="image/vnd.ms-photo"/>
  <Override PartName="ppt/media/hdphoto4.wdp" ContentType="image/vnd.ms-photo"/>
  <Override PartName="ppt/media/hdphoto5.wdp" ContentType="image/vnd.ms-photo"/>
  <Override PartName="ppt/media/hdphoto6.wdp" ContentType="image/vnd.ms-photo"/>
  <Override PartName="ppt/media/hdphoto7.wdp" ContentType="image/vnd.ms-photo"/>
  <Override PartName="ppt/media/hdphoto8.wdp" ContentType="image/vnd.ms-photo"/>
  <Override PartName="ppt/media/hdphoto9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821071093977" initials="8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681" autoAdjust="0"/>
    <p:restoredTop sz="80023" autoAdjust="0"/>
  </p:normalViewPr>
  <p:slideViewPr>
    <p:cSldViewPr snapToGrid="0">
      <p:cViewPr varScale="1">
        <p:scale>
          <a:sx n="100" d="100"/>
          <a:sy n="100" d="100"/>
        </p:scale>
        <p:origin x="1602" y="64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commentAuthors" Target="commentAuthors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C1D6012-35BF-4F36-BA05-D5856471A8BE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90A4D6-A1EB-491D-85A9-BBB26842531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마이이니에서는</a:t>
            </a:r>
            <a:r>
              <a:rPr lang="ko-KR" altLang="en-US" dirty="0" smtClean="0"/>
              <a:t> 지정된 요구사항 명세서 템플릿을 바탕으로 자동으로 지라 이슈 등록까지 해줍니다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82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각 컬럼들을 지라의 스토리와 </a:t>
            </a:r>
            <a:r>
              <a:rPr lang="ko-KR" altLang="en-US" dirty="0" err="1" smtClean="0"/>
              <a:t>매핑시켜</a:t>
            </a:r>
            <a:endParaRPr lang="en-US" altLang="ko-KR" dirty="0" smtClean="0"/>
          </a:p>
          <a:p>
            <a:r>
              <a:rPr lang="ko-KR" altLang="en-US" dirty="0" smtClean="0"/>
              <a:t>클릭 한 번만으로 작성한 모든 요구사항들을 지라 이슈로 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17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Erd </a:t>
            </a:r>
            <a:r>
              <a:rPr lang="ko-KR" altLang="en-US" dirty="0" smtClean="0"/>
              <a:t>편집 툴은 오픈소스 라이브러리인 </a:t>
            </a:r>
            <a:r>
              <a:rPr lang="en-US" altLang="ko-KR" dirty="0" smtClean="0"/>
              <a:t>vuerd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커스터마이징해서</a:t>
            </a:r>
            <a:r>
              <a:rPr lang="ko-KR" altLang="en-US" dirty="0" smtClean="0"/>
              <a:t> 구현하였습니다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마이이니에서는</a:t>
            </a:r>
            <a:r>
              <a:rPr lang="ko-KR" altLang="en-US" dirty="0" smtClean="0"/>
              <a:t> 테이블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연관관계 매핑부터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문의 </a:t>
            </a:r>
            <a:r>
              <a:rPr lang="en-US" altLang="ko-KR" dirty="0" smtClean="0"/>
              <a:t>import/export </a:t>
            </a:r>
            <a:r>
              <a:rPr lang="ko-KR" altLang="en-US" dirty="0" smtClean="0"/>
              <a:t>기능이나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테이블 색상 변경과 같은 기능까지 제공합니다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또한 </a:t>
            </a:r>
            <a:r>
              <a:rPr lang="en-US" altLang="ko" sz="1200" dirty="0" smtClean="0"/>
              <a:t>tool</a:t>
            </a:r>
            <a:r>
              <a:rPr lang="ko-KR" altLang="en-US" sz="1200" dirty="0" smtClean="0"/>
              <a:t>의 변경사항을 인식하여 자동저장함으로서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사용자의 편리성을 증대시켰습니다</a:t>
            </a:r>
            <a:r>
              <a:rPr lang="en-US" altLang="ko-KR" sz="120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44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 번째로는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명세서입니다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API </a:t>
            </a:r>
            <a:r>
              <a:rPr lang="ko-KR" altLang="en-US" dirty="0" smtClean="0"/>
              <a:t>명세서를 대부분 </a:t>
            </a:r>
            <a:r>
              <a:rPr lang="ko-KR" altLang="en-US" dirty="0" err="1" smtClean="0"/>
              <a:t>노션이나</a:t>
            </a:r>
            <a:r>
              <a:rPr lang="ko-KR" altLang="en-US" dirty="0" smtClean="0"/>
              <a:t> 엑셀을 이용하셨을 것 같은데요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명세서를 작성할 때 어떤 내용을 포함시켜야 할지 모르거나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직접 명세서 포맷을 만들면서 귀찮으셨던 경험 한 번쯤은 있지 않으셨나요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저희도 </a:t>
            </a:r>
            <a:r>
              <a:rPr lang="ko-KR" altLang="en-US" baseline="0" dirty="0" err="1" smtClean="0"/>
              <a:t>노션을</a:t>
            </a:r>
            <a:r>
              <a:rPr lang="ko-KR" altLang="en-US" baseline="0" dirty="0" smtClean="0"/>
              <a:t> 이용해서 명세서를 </a:t>
            </a:r>
            <a:r>
              <a:rPr lang="ko-KR" altLang="en-US" baseline="0" dirty="0" err="1" smtClean="0"/>
              <a:t>작성했었는데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컨트롤러별로 새로운 표를 만들고 </a:t>
            </a:r>
            <a:r>
              <a:rPr lang="en-US" altLang="ko-KR" baseline="0" dirty="0" smtClean="0"/>
              <a:t>Response, Request</a:t>
            </a:r>
            <a:r>
              <a:rPr lang="ko-KR" altLang="en-US" baseline="0" dirty="0" smtClean="0"/>
              <a:t>의 형식을 적는 것이 </a:t>
            </a:r>
            <a:r>
              <a:rPr lang="ko-KR" altLang="en-US" baseline="0" dirty="0" err="1" smtClean="0"/>
              <a:t>불편했었던</a:t>
            </a:r>
            <a:r>
              <a:rPr lang="ko-KR" altLang="en-US" baseline="0" dirty="0" smtClean="0"/>
              <a:t> 기억이 나네요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36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명세서 또한 </a:t>
            </a:r>
            <a:r>
              <a:rPr lang="en-US" altLang="ko-KR" baseline="0" dirty="0" smtClean="0"/>
              <a:t>myINI</a:t>
            </a:r>
            <a:r>
              <a:rPr lang="ko-KR" altLang="en-US" baseline="0" dirty="0" smtClean="0"/>
              <a:t>와 함께라면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컨트롤러 별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관리와 </a:t>
            </a:r>
            <a:r>
              <a:rPr lang="en-US" altLang="ko-KR" baseline="0" dirty="0" smtClean="0"/>
              <a:t>request, response, </a:t>
            </a:r>
            <a:r>
              <a:rPr lang="ko-KR" altLang="en-US" baseline="0" dirty="0" err="1" smtClean="0"/>
              <a:t>쿼리스트링</a:t>
            </a:r>
            <a:r>
              <a:rPr lang="ko-KR" altLang="en-US" baseline="0" dirty="0" smtClean="0"/>
              <a:t> 등 </a:t>
            </a:r>
            <a:endParaRPr lang="en-US" altLang="ko-KR" baseline="0" dirty="0" smtClean="0"/>
          </a:p>
          <a:p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에 필요한 요소들 또한 편리하게 관리할 수 있습니다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91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처음에 산출물들을 기반으로 </a:t>
            </a:r>
            <a:r>
              <a:rPr lang="ko-KR" altLang="en-US" dirty="0" err="1" smtClean="0"/>
              <a:t>스켈레톤</a:t>
            </a:r>
            <a:r>
              <a:rPr lang="ko-KR" altLang="en-US" dirty="0" smtClean="0"/>
              <a:t> 프로젝트를 생성할 수 있다고 말씀드렸었는데요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작성한 산출물들을 토대로 어떻게 코드가 만들어지는지 빌드 페이지를 통해서 알아보도록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빌드 페이지에서 프로젝트의 버전과 </a:t>
            </a:r>
            <a:r>
              <a:rPr lang="en-US" altLang="ko-KR" dirty="0" smtClean="0"/>
              <a:t>package,</a:t>
            </a:r>
            <a:r>
              <a:rPr lang="en-US" altLang="ko-KR" baseline="0" dirty="0" smtClean="0"/>
              <a:t> dependency</a:t>
            </a:r>
            <a:r>
              <a:rPr lang="ko-KR" altLang="en-US" baseline="0" dirty="0" smtClean="0"/>
              <a:t>의 </a:t>
            </a:r>
            <a:r>
              <a:rPr lang="ko-KR" altLang="en-US" dirty="0" smtClean="0"/>
              <a:t>설정이 가능합니다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40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설정한 값들을 바탕으로 저희 </a:t>
            </a:r>
            <a:r>
              <a:rPr lang="ko-KR" altLang="en-US" dirty="0" err="1" smtClean="0"/>
              <a:t>마이이니의</a:t>
            </a:r>
            <a:r>
              <a:rPr lang="ko-KR" altLang="en-US" dirty="0" smtClean="0"/>
              <a:t> 강력한</a:t>
            </a:r>
            <a:r>
              <a:rPr lang="en-US" altLang="ko-KR" dirty="0" smtClean="0"/>
              <a:t>! </a:t>
            </a:r>
            <a:r>
              <a:rPr lang="ko-KR" altLang="en-US" dirty="0" smtClean="0"/>
              <a:t>기능을 </a:t>
            </a:r>
            <a:r>
              <a:rPr lang="ko-KR" altLang="en-US" dirty="0" err="1" smtClean="0"/>
              <a:t>이용해보실</a:t>
            </a:r>
            <a:r>
              <a:rPr lang="ko-KR" altLang="en-US" dirty="0" smtClean="0"/>
              <a:t> 수 있는데요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단 한 번의 클릭만으로 산출물 기반의 초기 </a:t>
            </a:r>
            <a:r>
              <a:rPr lang="en-US" altLang="ko-KR" dirty="0" smtClean="0"/>
              <a:t>MVC </a:t>
            </a:r>
            <a:r>
              <a:rPr lang="ko-KR" altLang="en-US" dirty="0" smtClean="0"/>
              <a:t>프로젝트를 자동으로 생성해줍니다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ERD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테이블을 바탕으로 </a:t>
            </a:r>
            <a:r>
              <a:rPr lang="en-US" altLang="ko-KR" baseline="0" dirty="0" smtClean="0"/>
              <a:t>Entity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Repository</a:t>
            </a:r>
            <a:r>
              <a:rPr lang="ko-KR" altLang="en-US" baseline="0" dirty="0" smtClean="0"/>
              <a:t>가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메서드를 바탕으로 </a:t>
            </a:r>
            <a:r>
              <a:rPr lang="en-US" altLang="ko-KR" baseline="0" dirty="0" smtClean="0"/>
              <a:t>Controller</a:t>
            </a:r>
            <a:r>
              <a:rPr lang="ko-KR" altLang="en-US" baseline="0" dirty="0" smtClean="0"/>
              <a:t>와</a:t>
            </a:r>
            <a:r>
              <a:rPr lang="en-US" altLang="ko-KR" baseline="0" dirty="0" smtClean="0"/>
              <a:t> Service</a:t>
            </a:r>
            <a:r>
              <a:rPr lang="ko-KR" altLang="en-US" baseline="0" dirty="0" smtClean="0"/>
              <a:t>가 생성됩니다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50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화면을 보시면 </a:t>
            </a:r>
            <a:r>
              <a:rPr lang="en-US" altLang="ko-KR" dirty="0" smtClean="0"/>
              <a:t>Member </a:t>
            </a:r>
            <a:r>
              <a:rPr lang="ko-KR" altLang="en-US" dirty="0" smtClean="0"/>
              <a:t>테이블 기반으로 </a:t>
            </a:r>
            <a:r>
              <a:rPr lang="en-US" altLang="ko-KR" dirty="0" smtClean="0"/>
              <a:t>Entity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가 잘 생성된 모습을 확인할 수 있습니다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Not-null, primary</a:t>
            </a:r>
            <a:r>
              <a:rPr lang="en-US" altLang="ko-KR" baseline="0" dirty="0" smtClean="0"/>
              <a:t> key</a:t>
            </a:r>
            <a:r>
              <a:rPr lang="ko-KR" altLang="en-US" baseline="0" dirty="0" smtClean="0"/>
              <a:t>와 같은 </a:t>
            </a:r>
            <a:r>
              <a:rPr lang="ko-KR" altLang="en-US" baseline="0" dirty="0" err="1" smtClean="0"/>
              <a:t>제약조건과</a:t>
            </a:r>
            <a:r>
              <a:rPr lang="ko-KR" altLang="en-US" baseline="0" dirty="0" smtClean="0"/>
              <a:t> 연관관계 매핑까지 잘 된 모습을 확인할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9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API </a:t>
            </a:r>
            <a:r>
              <a:rPr lang="ko-KR" altLang="en-US" dirty="0" smtClean="0"/>
              <a:t>명세서</a:t>
            </a:r>
            <a:r>
              <a:rPr lang="ko-KR" altLang="en-US" baseline="0" dirty="0" smtClean="0"/>
              <a:t> 기반으로는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레이어</a:t>
            </a:r>
            <a:r>
              <a:rPr lang="ko-KR" altLang="en-US" baseline="0" dirty="0" smtClean="0"/>
              <a:t>의 코드가</a:t>
            </a:r>
            <a:r>
              <a:rPr lang="ko-KR" altLang="en-US" dirty="0" smtClean="0"/>
              <a:t> 생성되는데요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API </a:t>
            </a:r>
            <a:r>
              <a:rPr lang="ko-KR" altLang="en-US" dirty="0" smtClean="0"/>
              <a:t>메서드에 필요한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Response</a:t>
            </a:r>
            <a:r>
              <a:rPr lang="ko-KR" altLang="en-US" dirty="0" smtClean="0"/>
              <a:t>또한 잘 생성된 것을 확인하실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이를 통해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명세서를 바탕으로 반복적인 코드의 템플릿을 짜는 시간을 파격적으로 단축할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9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그러면 </a:t>
            </a:r>
            <a:r>
              <a:rPr lang="ko-KR" altLang="en-US" dirty="0" err="1" smtClean="0"/>
              <a:t>마이이니가</a:t>
            </a:r>
            <a:r>
              <a:rPr lang="ko-KR" altLang="en-US" dirty="0" smtClean="0"/>
              <a:t> 어떤 서비스인지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 함께 이용해보러 가볼까요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68153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72463DD-FAF5-46C1-BB3C-97D0F6698CF9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시연 재미있게 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1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myINI</a:t>
            </a:r>
            <a:r>
              <a:rPr lang="ko-KR" altLang="en-US" dirty="0" smtClean="0"/>
              <a:t>는 오픈소스 프로젝트로서 마이크로페이지를 제작해 사용자들이 참고할 수 있도록 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마이크로 페이지에서는 </a:t>
            </a:r>
            <a:endParaRPr lang="en-US" altLang="ko-KR" dirty="0" smtClean="0"/>
          </a:p>
          <a:p>
            <a:r>
              <a:rPr lang="ko-KR" altLang="en-US" dirty="0" err="1" smtClean="0"/>
              <a:t>마이이니</a:t>
            </a:r>
            <a:r>
              <a:rPr lang="ko-KR" altLang="en-US" dirty="0" smtClean="0"/>
              <a:t> 이용하기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가이드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컨트리뷰트</a:t>
            </a:r>
            <a:r>
              <a:rPr lang="ko-KR" altLang="en-US" dirty="0" smtClean="0"/>
              <a:t> 가이드의 세 가지 기능을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이용할 수 있으며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라이센스 정보도 확인할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저희는 프로젝트가 끝나도 </a:t>
            </a:r>
            <a:r>
              <a:rPr lang="ko-KR" altLang="en-US" dirty="0" err="1" smtClean="0"/>
              <a:t>컨트리뷰트를</a:t>
            </a:r>
            <a:r>
              <a:rPr lang="ko-KR" altLang="en-US" dirty="0" smtClean="0"/>
              <a:t> 받으며 지속적으로 프로젝트의 발전을 이어나갈 예정입니다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여러분들도 많은 기여 부탁드리겠습니다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388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689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그동안 </a:t>
            </a:r>
            <a:r>
              <a:rPr lang="ko-KR" altLang="en-US" dirty="0" err="1" smtClean="0"/>
              <a:t>노션</a:t>
            </a:r>
            <a:r>
              <a:rPr lang="en-US" altLang="ko-KR" dirty="0" smtClean="0"/>
              <a:t>, erd cloud, </a:t>
            </a:r>
            <a:r>
              <a:rPr lang="ko-KR" altLang="en-US" dirty="0" smtClean="0"/>
              <a:t>개발 툴을 오가며 작업하는게 불편하진 않으셨나요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ERD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문서를 오가며 반복적인 코드를 작성하는게 귀찮지 않으셨나요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myINI</a:t>
            </a:r>
            <a:r>
              <a:rPr lang="ko-KR" altLang="en-US" dirty="0" smtClean="0"/>
              <a:t>가 이러한 작업들을 한번에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간편하게 해결해드리겠습니다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여러분도 </a:t>
            </a:r>
            <a:r>
              <a:rPr lang="ko-KR" altLang="en-US" dirty="0" err="1" smtClean="0"/>
              <a:t>마이이니와</a:t>
            </a:r>
            <a:r>
              <a:rPr lang="ko-KR" altLang="en-US" dirty="0" smtClean="0"/>
              <a:t> 함께해보세요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658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9466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/>
              <a:t>네 잘 보셨나요 </a:t>
            </a:r>
            <a:r>
              <a:rPr lang="en-US" altLang="ko-KR"/>
              <a:t>~~~</a:t>
            </a:r>
            <a:endParaRPr lang="en-US" altLang="ko-KR"/>
          </a:p>
          <a:p>
            <a:pPr algn="ctr">
              <a:defRPr/>
            </a:pPr>
            <a:r>
              <a:rPr lang="ko-KR" altLang="en-US"/>
              <a:t>영상에서 보셨다시피 저희는 싸피 세번의 프로젝트동안 느꼈던 불편함들에 대해 오픈소스로 녹아내릴 수 있는 주제를 생각했습니다</a:t>
            </a:r>
            <a:endParaRPr lang="ko-KR" altLang="en-US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지금 벌써 세 번째 프로젝트를 진행하고 계신데요</a:t>
            </a:r>
            <a:r>
              <a:rPr lang="en-US" altLang="ko-KR"/>
              <a:t>, </a:t>
            </a:r>
            <a:r>
              <a:rPr lang="ko-KR" altLang="en-US"/>
              <a:t>이 과정들 어딘가 익숙하지 않으신가요</a:t>
            </a:r>
            <a:r>
              <a:rPr lang="en-US" altLang="ko-KR"/>
              <a:t>?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설계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배포 무엇 하나 중요하지 않은 과정이 없지만 이 속에서 반복되는 과정을 줄일수 없을까</a:t>
            </a:r>
            <a:r>
              <a:rPr lang="en-US" altLang="ko-KR"/>
              <a:t>? </a:t>
            </a:r>
            <a:r>
              <a:rPr lang="ko-KR" altLang="en-US"/>
              <a:t>생각했습니다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 결과</a:t>
            </a:r>
            <a:r>
              <a:rPr lang="en-US" altLang="ko-KR"/>
              <a:t>, </a:t>
            </a:r>
            <a:r>
              <a:rPr lang="ko-KR" altLang="en-US"/>
              <a:t>설계와 개발 단계에서 발생하는 설계문서 작성 및 스켈레톤 코드를 만드는 작업들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저희는 이 반복적인 작업들을 손쉽게 자동화 할 수 있는 프로젝트를 기획하였습니다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어떤 프로젝트일지</a:t>
            </a:r>
            <a:r>
              <a:rPr lang="en-US" altLang="ko-KR"/>
              <a:t>,</a:t>
            </a:r>
            <a:r>
              <a:rPr lang="ko-KR" altLang="en-US"/>
              <a:t> 서비스 소개로 넘어가서 알려드리도록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서비스에서는 크게</a:t>
            </a:r>
            <a:endParaRPr lang="en-US" altLang="ko-KR" dirty="0" smtClean="0"/>
          </a:p>
          <a:p>
            <a:r>
              <a:rPr lang="ko-KR" altLang="en-US" dirty="0" smtClean="0"/>
              <a:t>요구사항 명세서</a:t>
            </a:r>
            <a:r>
              <a:rPr lang="en-US" altLang="ko-KR" dirty="0" smtClean="0"/>
              <a:t>, ERD, 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관리할 수 있는 기능을 제공합니다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과정에서 </a:t>
            </a:r>
            <a:r>
              <a:rPr lang="en-US" altLang="ko-KR" dirty="0" smtClean="0"/>
              <a:t>Yjs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라이브러리를 통해 </a:t>
            </a:r>
            <a:r>
              <a:rPr lang="ko-KR" altLang="en-US" baseline="0" dirty="0" err="1" smtClean="0"/>
              <a:t>동시편집</a:t>
            </a:r>
            <a:r>
              <a:rPr lang="ko-KR" altLang="en-US" baseline="0" dirty="0" smtClean="0"/>
              <a:t> 기능을 구현하였고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일렉트론을 이용한 웹애플리케이션 형태로 서비스를 제작하였습니다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이렇게 작성한 산출물들을 </a:t>
            </a:r>
            <a:r>
              <a:rPr lang="ko-KR" altLang="en-US" baseline="0" dirty="0" smtClean="0"/>
              <a:t>기반으로 초기 </a:t>
            </a:r>
            <a:r>
              <a:rPr lang="en-US" altLang="ko-KR" baseline="0" dirty="0" smtClean="0"/>
              <a:t>MVC </a:t>
            </a:r>
            <a:r>
              <a:rPr lang="ko-KR" altLang="en-US" baseline="0" dirty="0" smtClean="0"/>
              <a:t>프로젝트를 만들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0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번째로 요구사항 명세서입니다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영상을 통해 두 사례를 비교해보시죠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이처럼 요구사항을 작성할 때 어떤 내용들을 포함해야 할까 고민이 많으셨죠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저희 </a:t>
            </a:r>
            <a:r>
              <a:rPr lang="en-US" altLang="ko-KR" dirty="0" smtClean="0"/>
              <a:t>myINI </a:t>
            </a:r>
            <a:r>
              <a:rPr lang="ko-KR" altLang="en-US" dirty="0" smtClean="0"/>
              <a:t>에서는 요구사항 명세서 템플릿을 제공하여 이러한 고민을 해결할 수 있습니다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1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요구사항 명세서를 바탕으로 업무를 분담하고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지라 이슈로 일일이 등록하기 귀찮지 않으셨나요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7000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8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15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07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44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6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2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6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0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090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57E94-DE89-4B64-B880-7C4C2928FB87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9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5.gif"  /><Relationship Id="rId4" Type="http://schemas.openxmlformats.org/officeDocument/2006/relationships/image" Target="../media/image16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18.png"  /><Relationship Id="rId6" Type="http://schemas.openxmlformats.org/officeDocument/2006/relationships/image" Target="../media/image22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Relationship Id="rId9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4.gif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0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audio" Target="../media/audio1.wav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31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microsoft.com/office/2007/relationships/hdphoto" Target="../embeddings/oleObject1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Relationship Id="rId9" Type="http://schemas.openxmlformats.org/officeDocument/2006/relationships/image" Target="../media/image4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microsoft.com/office/2007/relationships/hdphoto" Target="../embeddings/oleObject5"  /><Relationship Id="rId11" Type="http://schemas.openxmlformats.org/officeDocument/2006/relationships/image" Target="../media/image52.png"  /><Relationship Id="rId12" Type="http://schemas.microsoft.com/office/2007/relationships/hdphoto" Target="../embeddings/oleObject6"  /><Relationship Id="rId13" Type="http://schemas.openxmlformats.org/officeDocument/2006/relationships/image" Target="../media/image53.png"  /><Relationship Id="rId14" Type="http://schemas.microsoft.com/office/2007/relationships/hdphoto" Target="../embeddings/oleObject7"  /><Relationship Id="rId15" Type="http://schemas.openxmlformats.org/officeDocument/2006/relationships/image" Target="../media/image3.png"  /><Relationship Id="rId16" Type="http://schemas.openxmlformats.org/officeDocument/2006/relationships/image" Target="../media/image4.png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48.png"  /><Relationship Id="rId4" Type="http://schemas.microsoft.com/office/2007/relationships/hdphoto" Target="../embeddings/oleObject2"  /><Relationship Id="rId5" Type="http://schemas.openxmlformats.org/officeDocument/2006/relationships/image" Target="../media/image49.png"  /><Relationship Id="rId6" Type="http://schemas.microsoft.com/office/2007/relationships/hdphoto" Target="../embeddings/oleObject3"  /><Relationship Id="rId7" Type="http://schemas.openxmlformats.org/officeDocument/2006/relationships/image" Target="../media/image50.png"  /><Relationship Id="rId8" Type="http://schemas.microsoft.com/office/2007/relationships/hdphoto" Target="../embeddings/oleObject4"  /><Relationship Id="rId9" Type="http://schemas.openxmlformats.org/officeDocument/2006/relationships/image" Target="../media/image5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7.png"  /><Relationship Id="rId11" Type="http://schemas.openxmlformats.org/officeDocument/2006/relationships/image" Target="../media/image58.png"  /><Relationship Id="rId12" Type="http://schemas.openxmlformats.org/officeDocument/2006/relationships/image" Target="../media/image59.png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54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28.png"  /><Relationship Id="rId7" Type="http://schemas.openxmlformats.org/officeDocument/2006/relationships/image" Target="../media/image55.png"  /><Relationship Id="rId8" Type="http://schemas.microsoft.com/office/2007/relationships/hdphoto" Target="../embeddings/oleObject8"  /><Relationship Id="rId9" Type="http://schemas.openxmlformats.org/officeDocument/2006/relationships/image" Target="../media/image5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60.png"  /><Relationship Id="rId4" Type="http://schemas.microsoft.com/office/2007/relationships/hdphoto" Target="../embeddings/oleObject9"  /><Relationship Id="rId5" Type="http://schemas.openxmlformats.org/officeDocument/2006/relationships/image" Target="../media/image6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8.png"  /><Relationship Id="rId6" Type="http://schemas.openxmlformats.org/officeDocument/2006/relationships/image" Target="../media/image7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13.gif"  /><Relationship Id="rId6" Type="http://schemas.openxmlformats.org/officeDocument/2006/relationships/image" Target="../media/image14.gif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003" t="83148" r="1964"/>
          <a:stretch/>
        </p:blipFill>
        <p:spPr>
          <a:xfrm>
            <a:off x="12699" y="4959350"/>
            <a:ext cx="12179301" cy="18986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6228" y="6428740"/>
            <a:ext cx="769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김우빈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김갑경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배건길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이성재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한다빈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한윤석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17550" y="0"/>
            <a:ext cx="11010900" cy="5435600"/>
            <a:chOff x="596900" y="0"/>
            <a:chExt cx="11010900" cy="5435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b="20741"/>
            <a:stretch/>
          </p:blipFill>
          <p:spPr>
            <a:xfrm>
              <a:off x="596900" y="0"/>
              <a:ext cx="11010900" cy="54356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426200" y="2349500"/>
              <a:ext cx="3733800" cy="2298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3000" y="2151103"/>
              <a:ext cx="4395755" cy="221599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FCAF92"/>
                  </a:solidFill>
                  <a:latin typeface="THE렛츠스마일M" panose="02020603020101020101" pitchFamily="18" charset="-127"/>
                  <a:ea typeface="THE렛츠스마일M" panose="02020603020101020101" pitchFamily="18" charset="-127"/>
                </a:rPr>
                <a:t>MY</a:t>
              </a:r>
              <a:r>
                <a:rPr lang="en-US" altLang="ko-KR" sz="13800" dirty="0" smtClean="0">
                  <a:latin typeface="THE렛츠스마일M" panose="02020603020101020101" pitchFamily="18" charset="-127"/>
                  <a:ea typeface="THE렛츠스마일M" panose="02020603020101020101" pitchFamily="18" charset="-127"/>
                </a:rPr>
                <a:t>INI</a:t>
              </a:r>
              <a:endParaRPr lang="ko-KR" altLang="en-US" sz="13800" dirty="0">
                <a:latin typeface="THE렛츠스마일M" panose="02020603020101020101" pitchFamily="18" charset="-127"/>
                <a:ea typeface="THE렛츠스마일M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22539" y="23495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나만을 위한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프로젝트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Initializr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1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36" y="783467"/>
            <a:ext cx="5837903" cy="5837903"/>
          </a:xfrm>
          <a:prstGeom prst="rect">
            <a:avLst/>
          </a:prstGeom>
        </p:spPr>
      </p:pic>
      <p:pic>
        <p:nvPicPr>
          <p:cNvPr id="1028" name="Picture 4" descr="지루하고 지루한 표정이 있는 사람(남성)의 일러스트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23" y="3982426"/>
            <a:ext cx="2608643" cy="21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0647551">
            <a:off x="1157868" y="406183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귀찮아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...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237884">
            <a:off x="2009954" y="3074598"/>
            <a:ext cx="3765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C00000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반복적인 작업</a:t>
            </a:r>
            <a:endParaRPr lang="ko-KR" altLang="en-US" sz="4800" dirty="0">
              <a:solidFill>
                <a:srgbClr val="C00000"/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21253914">
            <a:off x="281191" y="2274302"/>
            <a:ext cx="2367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accent1">
                    <a:lumMod val="50000"/>
                  </a:schemeClr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지라 이슈 등록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pic>
        <p:nvPicPr>
          <p:cNvPr id="15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" y="117223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14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600" y="117223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3100" y="1186543"/>
            <a:ext cx="11672786" cy="3572501"/>
            <a:chOff x="403100" y="1567543"/>
            <a:chExt cx="11672786" cy="35725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100" y="2084790"/>
              <a:ext cx="11576327" cy="305525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/>
            <a:srcRect l="89807"/>
            <a:stretch/>
          </p:blipFill>
          <p:spPr>
            <a:xfrm>
              <a:off x="10740057" y="2099157"/>
              <a:ext cx="1335829" cy="72056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rcRect l="35817" r="39098"/>
            <a:stretch/>
          </p:blipFill>
          <p:spPr>
            <a:xfrm>
              <a:off x="3822445" y="2114312"/>
              <a:ext cx="3287486" cy="72056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l="22611" r="64348"/>
            <a:stretch/>
          </p:blipFill>
          <p:spPr>
            <a:xfrm>
              <a:off x="2113388" y="2132610"/>
              <a:ext cx="1709057" cy="72056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/>
            <a:srcRect l="9478" r="77472"/>
            <a:stretch/>
          </p:blipFill>
          <p:spPr>
            <a:xfrm>
              <a:off x="403100" y="2132610"/>
              <a:ext cx="1710288" cy="72056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l="80255" r="9944"/>
            <a:stretch/>
          </p:blipFill>
          <p:spPr>
            <a:xfrm>
              <a:off x="9544679" y="2123461"/>
              <a:ext cx="1284514" cy="72056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/>
            <a:srcRect l="70205" r="19911"/>
            <a:stretch/>
          </p:blipFill>
          <p:spPr>
            <a:xfrm>
              <a:off x="8249279" y="2114312"/>
              <a:ext cx="1295400" cy="72056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/>
            <a:srcRect l="60985" r="29463"/>
            <a:stretch/>
          </p:blipFill>
          <p:spPr>
            <a:xfrm>
              <a:off x="7047971" y="2123461"/>
              <a:ext cx="1251857" cy="72056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/>
            <a:srcRect l="11182" t="17934"/>
            <a:stretch/>
          </p:blipFill>
          <p:spPr>
            <a:xfrm>
              <a:off x="10591799" y="1567543"/>
              <a:ext cx="1387627" cy="531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5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302" y="2749044"/>
            <a:ext cx="4258269" cy="33437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02" y="1148621"/>
            <a:ext cx="5058481" cy="16004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89807"/>
          <a:stretch/>
        </p:blipFill>
        <p:spPr>
          <a:xfrm>
            <a:off x="10740057" y="1718157"/>
            <a:ext cx="1335829" cy="7205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22611" r="64348"/>
          <a:stretch/>
        </p:blipFill>
        <p:spPr>
          <a:xfrm>
            <a:off x="2113388" y="1751610"/>
            <a:ext cx="1709057" cy="72056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9478" r="77472"/>
          <a:stretch/>
        </p:blipFill>
        <p:spPr>
          <a:xfrm>
            <a:off x="403100" y="1751610"/>
            <a:ext cx="1710288" cy="72056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80255" r="9944"/>
          <a:stretch/>
        </p:blipFill>
        <p:spPr>
          <a:xfrm>
            <a:off x="9544679" y="1742461"/>
            <a:ext cx="1284514" cy="7205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70205" r="19911"/>
          <a:stretch/>
        </p:blipFill>
        <p:spPr>
          <a:xfrm>
            <a:off x="8249279" y="1733312"/>
            <a:ext cx="1295400" cy="72056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l="60985" r="29463"/>
          <a:stretch/>
        </p:blipFill>
        <p:spPr>
          <a:xfrm>
            <a:off x="7047971" y="1742461"/>
            <a:ext cx="1251857" cy="72056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35817" r="39098"/>
          <a:stretch/>
        </p:blipFill>
        <p:spPr>
          <a:xfrm>
            <a:off x="3822445" y="1733312"/>
            <a:ext cx="3287486" cy="7205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695" y="4232060"/>
            <a:ext cx="1538017" cy="1597891"/>
          </a:xfrm>
          <a:prstGeom prst="rect">
            <a:avLst/>
          </a:prstGeom>
        </p:spPr>
      </p:pic>
      <p:pic>
        <p:nvPicPr>
          <p:cNvPr id="3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1600" y="117223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1945" y="1369109"/>
            <a:ext cx="1513331" cy="2496415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 flipV="1">
            <a:off x="4723002" y="1469061"/>
            <a:ext cx="841996" cy="2203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572745" y="2563059"/>
            <a:ext cx="992253" cy="4362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550920" y="3541601"/>
            <a:ext cx="2014078" cy="0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649980" y="4411872"/>
            <a:ext cx="1915018" cy="554983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822445" y="5119598"/>
            <a:ext cx="1765477" cy="294066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3718560" y="5815992"/>
            <a:ext cx="1869362" cy="183026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-0.42943 -0.07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1" y="-3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0.08997 -0.076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-0.16667 0.0907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45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46289 0.229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1" y="11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6586 0.36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30" y="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1806 0.464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232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-0.55183 0.5817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91" y="2907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5" y="770374"/>
            <a:ext cx="7430420" cy="54737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535326" y="2250128"/>
            <a:ext cx="4138386" cy="4262918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600" y="117223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Google Shape;55;p13"/>
          <p:cNvSpPr txBox="1"/>
          <p:nvPr/>
        </p:nvSpPr>
        <p:spPr>
          <a:xfrm>
            <a:off x="223076" y="6104906"/>
            <a:ext cx="17901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800" dirty="0">
                <a:latin typeface="Arial Black" panose="020B0A04020102020204" pitchFamily="34" charset="0"/>
              </a:rPr>
              <a:t>vuerd</a:t>
            </a:r>
            <a:endParaRPr sz="2800" dirty="0">
              <a:latin typeface="Arial Black" panose="020B0A04020102020204" pitchFamily="34" charset="0"/>
            </a:endParaRPr>
          </a:p>
        </p:txBody>
      </p:sp>
      <p:pic>
        <p:nvPicPr>
          <p:cNvPr id="28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89563" y="4059285"/>
            <a:ext cx="2184833" cy="21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709293" y="2273799"/>
            <a:ext cx="39644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생성</a:t>
            </a:r>
            <a:endParaRPr lang="en-US" altLang="ko-KR" sz="2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연관관계 매핑</a:t>
            </a:r>
            <a:endParaRPr lang="en-US" altLang="ko-KR" sz="2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제약조건 설정</a:t>
            </a:r>
            <a:endParaRPr lang="en-US" altLang="ko-KR" sz="2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색상 변경</a:t>
            </a:r>
            <a:endParaRPr lang="en-US" altLang="ko-KR" sz="2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JSON/SQL import, export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변경사항을 인식하여 자동저장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8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600" y="117223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명세서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28825"/>
          <a:stretch/>
        </p:blipFill>
        <p:spPr>
          <a:xfrm>
            <a:off x="1281862" y="1485259"/>
            <a:ext cx="7716666" cy="36928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13589"/>
          <a:stretch/>
        </p:blipFill>
        <p:spPr>
          <a:xfrm>
            <a:off x="4991100" y="3739022"/>
            <a:ext cx="6883400" cy="2716311"/>
          </a:xfrm>
          <a:prstGeom prst="rect">
            <a:avLst/>
          </a:prstGeom>
          <a:effectLst>
            <a:outerShdw blurRad="419100" dist="38100" dir="10860000" sx="101000" sy="101000" algn="r" rotWithShape="0">
              <a:prstClr val="black">
                <a:alpha val="23000"/>
              </a:prstClr>
            </a:outerShdw>
          </a:effectLst>
        </p:spPr>
      </p:pic>
      <p:pic>
        <p:nvPicPr>
          <p:cNvPr id="10" name="Picture 4" descr="File:Notion app logo.png - Wikimedia Comm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2" y="1420364"/>
            <a:ext cx="769367" cy="76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 App Store에서 제공하는 Microsoft Exce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271" y="2528793"/>
            <a:ext cx="1210229" cy="12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5" y="656994"/>
            <a:ext cx="11099504" cy="36023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6994"/>
            <a:ext cx="12192000" cy="6201006"/>
          </a:xfrm>
          <a:prstGeom prst="rect">
            <a:avLst/>
          </a:prstGeom>
          <a:solidFill>
            <a:srgbClr val="00000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600" y="117223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명세서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121" y="2458156"/>
            <a:ext cx="6691164" cy="4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6634501" y="3953837"/>
            <a:ext cx="2805741" cy="2774372"/>
          </a:xfrm>
          <a:prstGeom prst="triangle">
            <a:avLst>
              <a:gd name="adj" fmla="val 27058"/>
            </a:avLst>
          </a:prstGeom>
          <a:gradFill>
            <a:gsLst>
              <a:gs pos="0">
                <a:schemeClr val="tx1">
                  <a:alpha val="51000"/>
                </a:schemeClr>
              </a:gs>
              <a:gs pos="31000">
                <a:srgbClr val="000000">
                  <a:alpha val="32000"/>
                </a:srgbClr>
              </a:gs>
              <a:gs pos="9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600" y="117223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빌드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33043" b="77345"/>
          <a:stretch/>
        </p:blipFill>
        <p:spPr>
          <a:xfrm>
            <a:off x="2374604" y="824836"/>
            <a:ext cx="5484739" cy="12942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3133" r="25143" b="44565"/>
          <a:stretch/>
        </p:blipFill>
        <p:spPr>
          <a:xfrm>
            <a:off x="9040626" y="4085752"/>
            <a:ext cx="2970165" cy="26581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6398" y="1200871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버전 관리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385" y="3106071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패키지 경로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96" y="5571338"/>
            <a:ext cx="2314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dependency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15111" y="2581857"/>
            <a:ext cx="5581287" cy="1625600"/>
            <a:chOff x="-282121" y="4749801"/>
            <a:chExt cx="5581287" cy="16256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rcRect t="40151" r="32082" b="39175"/>
            <a:stretch/>
          </p:blipFill>
          <p:spPr>
            <a:xfrm>
              <a:off x="-282121" y="4749801"/>
              <a:ext cx="5563507" cy="11811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rcRect t="73277" r="31865" b="18942"/>
            <a:stretch/>
          </p:blipFill>
          <p:spPr>
            <a:xfrm>
              <a:off x="-282121" y="5930901"/>
              <a:ext cx="5581287" cy="444500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-155" t="80472" r="45582" b="642"/>
          <a:stretch/>
        </p:blipFill>
        <p:spPr>
          <a:xfrm>
            <a:off x="2315111" y="5414824"/>
            <a:ext cx="4470400" cy="10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8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600" y="117223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빌드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31694" y="2463799"/>
            <a:ext cx="2286000" cy="1349828"/>
          </a:xfrm>
          <a:prstGeom prst="rect">
            <a:avLst/>
          </a:prstGeom>
          <a:noFill/>
          <a:ln w="76200">
            <a:solidFill>
              <a:srgbClr val="FC9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1694" y="4504867"/>
            <a:ext cx="2286000" cy="1349828"/>
          </a:xfrm>
          <a:prstGeom prst="rect">
            <a:avLst/>
          </a:prstGeom>
          <a:noFill/>
          <a:ln w="76200">
            <a:solidFill>
              <a:srgbClr val="FC9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3" name="직선 화살표 연결선 12"/>
          <p:cNvCxnSpPr>
            <a:stCxn id="11" idx="3"/>
            <a:endCxn id="14" idx="1"/>
          </p:cNvCxnSpPr>
          <p:nvPr/>
        </p:nvCxnSpPr>
        <p:spPr>
          <a:xfrm>
            <a:off x="5417694" y="3138713"/>
            <a:ext cx="1580359" cy="0"/>
          </a:xfrm>
          <a:prstGeom prst="straightConnector1">
            <a:avLst/>
          </a:prstGeom>
          <a:ln w="38100">
            <a:solidFill>
              <a:srgbClr val="FC98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998053" y="2815547"/>
            <a:ext cx="1356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Entity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Repository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54772" y="4579616"/>
            <a:ext cx="14430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Controller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Service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ServiceImpl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Dto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292" y="1055424"/>
            <a:ext cx="4486901" cy="619211"/>
          </a:xfrm>
          <a:prstGeom prst="rect">
            <a:avLst/>
          </a:prstGeom>
        </p:spPr>
      </p:pic>
      <p:pic>
        <p:nvPicPr>
          <p:cNvPr id="5122" name="Picture 2" descr="https://cdn-icons-png.flaticon.com/512/3060/306000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119" y="1365029"/>
            <a:ext cx="622005" cy="62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716/71678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411" y="3237471"/>
            <a:ext cx="1737527" cy="173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9591057" y="3917305"/>
            <a:ext cx="996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myINI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0" name="직선 화살표 연결선 19"/>
          <p:cNvCxnSpPr>
            <a:stCxn id="12" idx="3"/>
            <a:endCxn id="16" idx="1"/>
          </p:cNvCxnSpPr>
          <p:nvPr/>
        </p:nvCxnSpPr>
        <p:spPr>
          <a:xfrm>
            <a:off x="5417694" y="5179781"/>
            <a:ext cx="1537078" cy="0"/>
          </a:xfrm>
          <a:prstGeom prst="straightConnector1">
            <a:avLst/>
          </a:prstGeom>
          <a:ln w="38100">
            <a:solidFill>
              <a:srgbClr val="FC98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8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2686 L -3.95833E-6 0.02709 C 0.00534 0.03195 0.00912 0.03889 0.01563 0.0419 C 0.02813 0.04792 0.03073 0.04954 0.04792 0.05417 C 0.05508 0.05625 0.06289 0.05672 0.07045 0.05857 C 0.09623 0.06366 0.09935 0.06621 0.12813 0.07084 C 0.14206 0.07292 0.15638 0.07431 0.17045 0.07639 C 0.20339 0.07292 0.23672 0.07246 0.26914 0.06667 C 0.30118 0.06112 0.29336 0.05834 0.3073 0.05024 C 0.31289 0.047 0.31888 0.04422 0.32422 0.04075 C 0.34206 0.0294 0.33581 0.03218 0.34961 0.02153 C 0.35313 0.01875 0.35704 0.01598 0.36094 0.0132 C 0.36185 0.01158 0.36263 0.0095 0.36381 0.00764 C 0.37175 -0.00486 0.36537 0.00718 0.36954 -0.00023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file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"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file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/>
          <p:cNvCxnSpPr/>
          <p:nvPr/>
        </p:nvCxnSpPr>
        <p:spPr>
          <a:xfrm flipH="1">
            <a:off x="3009900" y="3891475"/>
            <a:ext cx="4536" cy="537256"/>
          </a:xfrm>
          <a:prstGeom prst="straightConnector1">
            <a:avLst/>
          </a:prstGeom>
          <a:ln w="19050">
            <a:solidFill>
              <a:srgbClr val="FC98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1038911"/>
            <a:ext cx="5540666" cy="28968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559" y="5144779"/>
            <a:ext cx="5870514" cy="8785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" y="72361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 ExtraBold" panose="020B0600000101010101" pitchFamily="34" charset="-127"/>
                <a:ea typeface="나눔스퀘어_ac ExtraBold" panose="020B0600000101010101" pitchFamily="34" charset="-127"/>
              </a:rPr>
              <a:t>ERD</a:t>
            </a:r>
            <a:endParaRPr lang="ko-KR" altLang="en-US" dirty="0">
              <a:latin typeface="나눔스퀘어_ac ExtraBold" panose="020B0600000101010101" pitchFamily="34" charset="-127"/>
              <a:ea typeface="나눔스퀘어_ac ExtraBold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23714" y="669579"/>
            <a:ext cx="85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 ExtraBold" panose="020B0600000101010101" pitchFamily="34" charset="-127"/>
                <a:ea typeface="나눔스퀘어_ac ExtraBold" panose="020B0600000101010101" pitchFamily="34" charset="-127"/>
              </a:rPr>
              <a:t>Entity</a:t>
            </a:r>
            <a:endParaRPr lang="ko-KR" altLang="en-US" dirty="0">
              <a:latin typeface="나눔스퀘어_ac ExtraBold" panose="020B0600000101010101" pitchFamily="34" charset="-127"/>
              <a:ea typeface="나눔스퀘어_ac ExtraBold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638" y="4594940"/>
            <a:ext cx="140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 ExtraBold" panose="020B0600000101010101" pitchFamily="34" charset="-127"/>
                <a:ea typeface="나눔스퀘어_ac ExtraBold" panose="020B0600000101010101" pitchFamily="34" charset="-127"/>
              </a:rPr>
              <a:t>Repository</a:t>
            </a:r>
            <a:endParaRPr lang="ko-KR" altLang="en-US" dirty="0">
              <a:latin typeface="나눔스퀘어_ac ExtraBold" panose="020B0600000101010101" pitchFamily="34" charset="-127"/>
              <a:ea typeface="나눔스퀘어_ac ExtraBold" panose="020B0600000101010101" pitchFamily="34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642266" y="2540259"/>
            <a:ext cx="446477" cy="6528"/>
          </a:xfrm>
          <a:prstGeom prst="straightConnector1">
            <a:avLst/>
          </a:prstGeom>
          <a:ln w="19050">
            <a:solidFill>
              <a:srgbClr val="FC98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600" y="117223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빌드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239152" y="1085127"/>
            <a:ext cx="5836734" cy="3240129"/>
            <a:chOff x="6823713" y="1038912"/>
            <a:chExt cx="5096742" cy="263145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7"/>
            <a:srcRect b="74807"/>
            <a:stretch/>
          </p:blipFill>
          <p:spPr>
            <a:xfrm>
              <a:off x="6823714" y="1038912"/>
              <a:ext cx="5096741" cy="142373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rcRect t="77840"/>
            <a:stretch/>
          </p:blipFill>
          <p:spPr>
            <a:xfrm>
              <a:off x="6823713" y="2418016"/>
              <a:ext cx="5096741" cy="1252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36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24" y="836378"/>
            <a:ext cx="6392403" cy="40215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67" y="5053905"/>
            <a:ext cx="11860952" cy="11083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440" y="1006934"/>
            <a:ext cx="3102905" cy="1483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655" y="2809675"/>
            <a:ext cx="3553321" cy="13146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31771" y="943429"/>
            <a:ext cx="7439768" cy="1611008"/>
          </a:xfrm>
          <a:prstGeom prst="rect">
            <a:avLst/>
          </a:prstGeom>
          <a:solidFill>
            <a:srgbClr val="FF9393">
              <a:alpha val="12941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31771" y="2720360"/>
            <a:ext cx="7439768" cy="1611008"/>
          </a:xfrm>
          <a:prstGeom prst="rect">
            <a:avLst/>
          </a:prstGeom>
          <a:solidFill>
            <a:schemeClr val="accent6">
              <a:lumMod val="75000"/>
              <a:alpha val="12941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600" y="117223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빌드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9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278" y="387417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CAF9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ONTENTS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608161" y="738850"/>
            <a:ext cx="869483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94209" y="189798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FCAF9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</a:t>
            </a:r>
            <a:endParaRPr lang="ko-KR" altLang="en-US" sz="4000" dirty="0">
              <a:solidFill>
                <a:srgbClr val="FCAF9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0552" y="2800693"/>
            <a:ext cx="1422184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43616" y="3750914"/>
            <a:ext cx="236056" cy="236056"/>
          </a:xfrm>
          <a:prstGeom prst="ellipse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41417" y="2605868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94822" y="4211304"/>
            <a:ext cx="1133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UCC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 배경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25681" y="189798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82450" y="2800693"/>
            <a:ext cx="1821332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  <a:endParaRPr lang="ko-KR" altLang="en-US" sz="2800" dirty="0">
              <a:solidFill>
                <a:srgbClr val="537C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475088" y="3750914"/>
            <a:ext cx="236056" cy="236056"/>
          </a:xfrm>
          <a:prstGeom prst="ellipse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4272889" y="2605868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694474" y="4178420"/>
            <a:ext cx="179728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요구사항 명세서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ERD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명세서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빌드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56727" y="189798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FCAF9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</a:t>
            </a:r>
            <a:endParaRPr lang="ko-KR" altLang="en-US" sz="4000" dirty="0">
              <a:solidFill>
                <a:srgbClr val="FCAF92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13496" y="2800693"/>
            <a:ext cx="1821332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라이브 시연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306134" y="3750914"/>
            <a:ext cx="236056" cy="236056"/>
          </a:xfrm>
          <a:prstGeom prst="ellipse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7103935" y="2605868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433508" y="1897982"/>
            <a:ext cx="934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344541" y="2800693"/>
            <a:ext cx="1112805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마무리</a:t>
            </a:r>
            <a:endParaRPr lang="ko-KR" altLang="en-US" sz="2800" dirty="0">
              <a:solidFill>
                <a:srgbClr val="537C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82915" y="3750914"/>
            <a:ext cx="236056" cy="236056"/>
          </a:xfrm>
          <a:prstGeom prst="ellipse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9580716" y="2605868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334123" y="4178420"/>
            <a:ext cx="1133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오픈소스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소개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57340" y="4178420"/>
            <a:ext cx="11336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 편집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458051" y="582168"/>
            <a:ext cx="3128263" cy="3128263"/>
          </a:xfrm>
          <a:prstGeom prst="ellipse">
            <a:avLst/>
          </a:prstGeom>
          <a:solidFill>
            <a:srgbClr val="F74607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0904" y="2908925"/>
            <a:ext cx="5126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라이브 시연</a:t>
            </a:r>
            <a:endParaRPr lang="ko-KR" altLang="en-US" sz="7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12700" y="2044700"/>
            <a:ext cx="1054100" cy="203200"/>
            <a:chOff x="-12700" y="2044700"/>
            <a:chExt cx="1054100" cy="2032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-12700" y="2146300"/>
              <a:ext cx="9525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838200" y="2044700"/>
              <a:ext cx="203200" cy="20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40904" y="1372225"/>
            <a:ext cx="218200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Alfa Slab One" panose="00000500000000000000" pitchFamily="2" charset="0"/>
                <a:ea typeface="116watermelon" panose="02000500000000000000" pitchFamily="2" charset="-127"/>
              </a:rPr>
              <a:t>03</a:t>
            </a:r>
            <a:endParaRPr lang="ko-KR" altLang="en-US" sz="11500" dirty="0">
              <a:solidFill>
                <a:schemeClr val="bg1"/>
              </a:solidFill>
              <a:latin typeface="Alfa Slab One" panose="00000500000000000000" pitchFamily="2" charset="0"/>
              <a:ea typeface="116watermelon" panose="02000500000000000000" pitchFamily="2" charset="-127"/>
            </a:endParaRPr>
          </a:p>
        </p:txBody>
      </p:sp>
      <p:pic>
        <p:nvPicPr>
          <p:cNvPr id="1030" name="Picture 6" descr="https://cdn.discordapp.com/attachments/1031389723014467687/1032906179388645376/Group_4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93" y="1642043"/>
            <a:ext cx="6977525" cy="69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7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458051" y="582168"/>
            <a:ext cx="3128263" cy="3128263"/>
          </a:xfrm>
          <a:prstGeom prst="ellipse">
            <a:avLst/>
          </a:prstGeom>
          <a:solidFill>
            <a:srgbClr val="F74607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0904" y="2908925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마무리</a:t>
            </a:r>
            <a:endParaRPr lang="ko-KR" altLang="en-US" sz="7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12700" y="2044700"/>
            <a:ext cx="1054100" cy="203200"/>
            <a:chOff x="-12700" y="2044700"/>
            <a:chExt cx="1054100" cy="2032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-12700" y="2146300"/>
              <a:ext cx="9525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838200" y="2044700"/>
              <a:ext cx="203200" cy="20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40904" y="1372225"/>
            <a:ext cx="22862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Alfa Slab One" panose="00000500000000000000" pitchFamily="2" charset="0"/>
                <a:ea typeface="116watermelon" panose="02000500000000000000" pitchFamily="2" charset="-127"/>
              </a:rPr>
              <a:t>04</a:t>
            </a:r>
            <a:endParaRPr lang="ko-KR" altLang="en-US" sz="11500" dirty="0">
              <a:solidFill>
                <a:schemeClr val="bg1"/>
              </a:solidFill>
              <a:latin typeface="Alfa Slab One" panose="00000500000000000000" pitchFamily="2" charset="0"/>
              <a:ea typeface="116watermelon" panose="02000500000000000000" pitchFamily="2" charset="-127"/>
            </a:endParaRPr>
          </a:p>
        </p:txBody>
      </p:sp>
      <p:pic>
        <p:nvPicPr>
          <p:cNvPr id="1030" name="Picture 6" descr="https://cdn.discordapp.com/attachments/1031389723014467687/1032906179388645376/Group_4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93" y="1642043"/>
            <a:ext cx="6977525" cy="69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3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93110" y="4974952"/>
            <a:ext cx="162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마이크로페이지</a:t>
            </a:r>
            <a:endParaRPr lang="ko-KR" alt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128625" y="1455821"/>
            <a:ext cx="1222670" cy="2213734"/>
          </a:xfrm>
          <a:prstGeom prst="straightConnector1">
            <a:avLst/>
          </a:prstGeom>
          <a:ln w="28575">
            <a:solidFill>
              <a:srgbClr val="FC98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6128625" y="3669554"/>
            <a:ext cx="1222670" cy="1"/>
          </a:xfrm>
          <a:prstGeom prst="straightConnector1">
            <a:avLst/>
          </a:prstGeom>
          <a:ln w="28575">
            <a:solidFill>
              <a:srgbClr val="FC98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128625" y="3669555"/>
            <a:ext cx="1078291" cy="2020949"/>
          </a:xfrm>
          <a:prstGeom prst="straightConnector1">
            <a:avLst/>
          </a:prstGeom>
          <a:ln w="28575">
            <a:solidFill>
              <a:srgbClr val="FC98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93622" y="728415"/>
            <a:ext cx="21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MYINI</a:t>
            </a:r>
            <a:r>
              <a:rPr lang="ko-KR" altLang="en-US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이용하기</a:t>
            </a:r>
            <a:endParaRPr lang="ko-KR" alt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82873" y="2672605"/>
            <a:ext cx="21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MYINI </a:t>
            </a:r>
            <a:r>
              <a:rPr lang="ko-KR" altLang="en-US" dirty="0" err="1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사용가이드</a:t>
            </a:r>
            <a:endParaRPr lang="ko-KR" alt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82873" y="4775291"/>
            <a:ext cx="21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컨트리뷰트</a:t>
            </a:r>
            <a:r>
              <a:rPr lang="en-US" altLang="ko-KR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ko-KR" altLang="en-US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가이드</a:t>
            </a:r>
            <a:endParaRPr lang="ko-KR" altLang="en-US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814" y="933518"/>
            <a:ext cx="1473344" cy="12785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042" y="3307980"/>
            <a:ext cx="3898231" cy="103934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42" y="5321172"/>
            <a:ext cx="3898231" cy="1267269"/>
          </a:xfrm>
          <a:prstGeom prst="rect">
            <a:avLst/>
          </a:prstGeom>
        </p:spPr>
      </p:pic>
      <p:pic>
        <p:nvPicPr>
          <p:cNvPr id="19458" name="Picture 2" descr="https://cdn.discordapp.com/attachments/1031389723014467687/1043864069117050960/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67" y="2562688"/>
            <a:ext cx="4946658" cy="23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1600" y="117223"/>
            <a:ext cx="2311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OpenSource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91" b="89773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5048" y="1052475"/>
            <a:ext cx="1362265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육각형 61"/>
          <p:cNvSpPr/>
          <p:nvPr/>
        </p:nvSpPr>
        <p:spPr>
          <a:xfrm>
            <a:off x="549800" y="2014957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FDA94"/>
                </a:gs>
                <a:gs pos="100000">
                  <a:srgbClr val="FDB786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123203" y="392767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김우빈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23203" y="4302185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팀장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BE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942774" y="4944080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김갑경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1" name="육각형 110"/>
          <p:cNvSpPr/>
          <p:nvPr/>
        </p:nvSpPr>
        <p:spPr>
          <a:xfrm>
            <a:off x="2346772" y="3031358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DB585"/>
                </a:gs>
                <a:gs pos="100000">
                  <a:srgbClr val="FCA17D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육각형 111"/>
          <p:cNvSpPr/>
          <p:nvPr/>
        </p:nvSpPr>
        <p:spPr>
          <a:xfrm>
            <a:off x="4143744" y="2014957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9F7C"/>
                </a:gs>
                <a:gs pos="100000">
                  <a:srgbClr val="FC967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육각형 112"/>
          <p:cNvSpPr/>
          <p:nvPr/>
        </p:nvSpPr>
        <p:spPr>
          <a:xfrm>
            <a:off x="5940716" y="3031358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9874"/>
                </a:gs>
                <a:gs pos="100000">
                  <a:srgbClr val="FB916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육각형 113"/>
          <p:cNvSpPr/>
          <p:nvPr/>
        </p:nvSpPr>
        <p:spPr>
          <a:xfrm>
            <a:off x="7737688" y="2014957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B916B"/>
                </a:gs>
                <a:gs pos="100000">
                  <a:srgbClr val="FA794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육각형 114"/>
          <p:cNvSpPr/>
          <p:nvPr/>
        </p:nvSpPr>
        <p:spPr>
          <a:xfrm>
            <a:off x="9534659" y="3031358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A8155"/>
                </a:gs>
                <a:gs pos="100000">
                  <a:srgbClr val="F85318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157857" y="5308977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771196" y="390207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한다빈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986279" y="4266972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603465" y="4956709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이성재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818548" y="5321606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361613" y="3914704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배건길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576696" y="4279601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192167" y="493888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한윤석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0407250" y="53037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99739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738545" y="2573220"/>
            <a:ext cx="1639302" cy="2208157"/>
          </a:xfrm>
          <a:custGeom>
            <a:avLst/>
            <a:gdLst>
              <a:gd name="connsiteX0" fmla="*/ 0 w 1835053"/>
              <a:gd name="connsiteY0" fmla="*/ 0 h 2471835"/>
              <a:gd name="connsiteX1" fmla="*/ 1835053 w 1835053"/>
              <a:gd name="connsiteY1" fmla="*/ 0 h 2471835"/>
              <a:gd name="connsiteX2" fmla="*/ 1835053 w 1835053"/>
              <a:gd name="connsiteY2" fmla="*/ 1815881 h 2471835"/>
              <a:gd name="connsiteX3" fmla="*/ 1471182 w 1835053"/>
              <a:gd name="connsiteY3" fmla="*/ 2471835 h 2471835"/>
              <a:gd name="connsiteX4" fmla="*/ 363183 w 1835053"/>
              <a:gd name="connsiteY4" fmla="*/ 2471835 h 2471835"/>
              <a:gd name="connsiteX5" fmla="*/ 0 w 1835053"/>
              <a:gd name="connsiteY5" fmla="*/ 1817121 h 2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053" h="2471835">
                <a:moveTo>
                  <a:pt x="0" y="0"/>
                </a:moveTo>
                <a:lnTo>
                  <a:pt x="1835053" y="0"/>
                </a:lnTo>
                <a:lnTo>
                  <a:pt x="1835053" y="1815881"/>
                </a:lnTo>
                <a:lnTo>
                  <a:pt x="1471182" y="2471835"/>
                </a:lnTo>
                <a:lnTo>
                  <a:pt x="363183" y="2471835"/>
                </a:lnTo>
                <a:lnTo>
                  <a:pt x="0" y="1817121"/>
                </a:lnTo>
                <a:close/>
              </a:path>
            </a:pathLst>
          </a:cu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1765" y1="84656" x2="43697" y2="81481"/>
                        <a14:foregroundMark x1="73109" y1="80423" x2="96639" y2="86772"/>
                      </a14:backgroundRemoval>
                    </a14:imgEffect>
                  </a14:imgLayer>
                </a14:imgProps>
              </a:ext>
            </a:extLst>
          </a:blip>
          <a:srcRect b="13166"/>
          <a:stretch>
            <a:fillRect/>
          </a:stretch>
        </p:blipFill>
        <p:spPr>
          <a:xfrm>
            <a:off x="8168234" y="2040104"/>
            <a:ext cx="1244824" cy="1716772"/>
          </a:xfrm>
          <a:custGeom>
            <a:avLst/>
            <a:gdLst>
              <a:gd name="connsiteX0" fmla="*/ 0 w 1296200"/>
              <a:gd name="connsiteY0" fmla="*/ 0 h 1787626"/>
              <a:gd name="connsiteX1" fmla="*/ 1296200 w 1296200"/>
              <a:gd name="connsiteY1" fmla="*/ 0 h 1787626"/>
              <a:gd name="connsiteX2" fmla="*/ 1296200 w 1296200"/>
              <a:gd name="connsiteY2" fmla="*/ 1546084 h 1787626"/>
              <a:gd name="connsiteX3" fmla="*/ 1162212 w 1296200"/>
              <a:gd name="connsiteY3" fmla="*/ 1787626 h 1787626"/>
              <a:gd name="connsiteX4" fmla="*/ 91441 w 1296200"/>
              <a:gd name="connsiteY4" fmla="*/ 1787626 h 1787626"/>
              <a:gd name="connsiteX5" fmla="*/ 0 w 1296200"/>
              <a:gd name="connsiteY5" fmla="*/ 1622784 h 178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6200" h="1787626">
                <a:moveTo>
                  <a:pt x="0" y="0"/>
                </a:moveTo>
                <a:lnTo>
                  <a:pt x="1296200" y="0"/>
                </a:lnTo>
                <a:lnTo>
                  <a:pt x="1296200" y="1546084"/>
                </a:lnTo>
                <a:lnTo>
                  <a:pt x="1162212" y="1787626"/>
                </a:lnTo>
                <a:lnTo>
                  <a:pt x="91441" y="1787626"/>
                </a:lnTo>
                <a:lnTo>
                  <a:pt x="0" y="1622784"/>
                </a:lnTo>
                <a:close/>
              </a:path>
            </a:pathLst>
          </a:cu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0" b="99740" l="667" r="100000">
                        <a14:foregroundMark x1="7667" y1="76623" x2="45667" y2="64416"/>
                        <a14:foregroundMark x1="12667" y1="87013" x2="50000" y2="82338"/>
                        <a14:foregroundMark x1="62000" y1="65195" x2="94667" y2="81558"/>
                        <a14:foregroundMark x1="56667" y1="90390" x2="53333" y2="98961"/>
                        <a14:foregroundMark x1="76667" y1="83636" x2="94000" y2="99740"/>
                      </a14:backgroundRemoval>
                    </a14:imgEffect>
                  </a14:imgLayer>
                </a14:imgProps>
              </a:ext>
            </a:extLst>
          </a:blip>
          <a:srcRect b="4940"/>
          <a:stretch>
            <a:fillRect/>
          </a:stretch>
        </p:blipFill>
        <p:spPr>
          <a:xfrm>
            <a:off x="6264794" y="3041086"/>
            <a:ext cx="1408616" cy="1718421"/>
          </a:xfrm>
          <a:custGeom>
            <a:avLst/>
            <a:gdLst>
              <a:gd name="connsiteX0" fmla="*/ 0 w 1506696"/>
              <a:gd name="connsiteY0" fmla="*/ 0 h 1838072"/>
              <a:gd name="connsiteX1" fmla="*/ 1506696 w 1506696"/>
              <a:gd name="connsiteY1" fmla="*/ 0 h 1838072"/>
              <a:gd name="connsiteX2" fmla="*/ 1506696 w 1506696"/>
              <a:gd name="connsiteY2" fmla="*/ 1447453 h 1838072"/>
              <a:gd name="connsiteX3" fmla="*/ 1290012 w 1506696"/>
              <a:gd name="connsiteY3" fmla="*/ 1838072 h 1838072"/>
              <a:gd name="connsiteX4" fmla="*/ 219241 w 1506696"/>
              <a:gd name="connsiteY4" fmla="*/ 1838072 h 1838072"/>
              <a:gd name="connsiteX5" fmla="*/ 0 w 1506696"/>
              <a:gd name="connsiteY5" fmla="*/ 1442844 h 183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6696" h="1838072">
                <a:moveTo>
                  <a:pt x="0" y="0"/>
                </a:moveTo>
                <a:lnTo>
                  <a:pt x="1506696" y="0"/>
                </a:lnTo>
                <a:lnTo>
                  <a:pt x="1506696" y="1447453"/>
                </a:lnTo>
                <a:lnTo>
                  <a:pt x="1290012" y="1838072"/>
                </a:lnTo>
                <a:lnTo>
                  <a:pt x="219241" y="1838072"/>
                </a:lnTo>
                <a:lnTo>
                  <a:pt x="0" y="1442844"/>
                </a:lnTo>
                <a:close/>
              </a:path>
            </a:pathLst>
          </a:cu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1" b="100000" l="0" r="99872">
                        <a14:foregroundMark x1="53318" y1="82967" x2="53318" y2="82967"/>
                        <a14:foregroundMark x1="9764" y1="69995" x2="90491" y2="78882"/>
                        <a14:foregroundMark x1="15731" y1="87768" x2="45629" y2="92543"/>
                        <a14:foregroundMark x1="13625" y1="63151" x2="16177" y2="96655"/>
                        <a14:foregroundMark x1="88354" y1="66573" x2="87492" y2="91190"/>
                      </a14:backgroundRemoval>
                    </a14:imgEffect>
                  </a14:imgLayer>
                </a14:imgProps>
              </a:ext>
            </a:extLst>
          </a:blip>
          <a:srcRect b="6208"/>
          <a:stretch>
            <a:fillRect/>
          </a:stretch>
        </p:blipFill>
        <p:spPr>
          <a:xfrm>
            <a:off x="4463147" y="2067895"/>
            <a:ext cx="1424920" cy="1669931"/>
          </a:xfrm>
          <a:custGeom>
            <a:avLst/>
            <a:gdLst>
              <a:gd name="connsiteX0" fmla="*/ 0 w 1483861"/>
              <a:gd name="connsiteY0" fmla="*/ 0 h 1739007"/>
              <a:gd name="connsiteX1" fmla="*/ 1483861 w 1483861"/>
              <a:gd name="connsiteY1" fmla="*/ 0 h 1739007"/>
              <a:gd name="connsiteX2" fmla="*/ 1483861 w 1483861"/>
              <a:gd name="connsiteY2" fmla="*/ 1353705 h 1739007"/>
              <a:gd name="connsiteX3" fmla="*/ 1270126 w 1483861"/>
              <a:gd name="connsiteY3" fmla="*/ 1739007 h 1739007"/>
              <a:gd name="connsiteX4" fmla="*/ 199355 w 1483861"/>
              <a:gd name="connsiteY4" fmla="*/ 1739007 h 1739007"/>
              <a:gd name="connsiteX5" fmla="*/ 0 w 1483861"/>
              <a:gd name="connsiteY5" fmla="*/ 1379628 h 173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3861" h="1739007">
                <a:moveTo>
                  <a:pt x="0" y="0"/>
                </a:moveTo>
                <a:lnTo>
                  <a:pt x="1483861" y="0"/>
                </a:lnTo>
                <a:lnTo>
                  <a:pt x="1483861" y="1353705"/>
                </a:lnTo>
                <a:lnTo>
                  <a:pt x="1270126" y="1739007"/>
                </a:lnTo>
                <a:lnTo>
                  <a:pt x="199355" y="1739007"/>
                </a:lnTo>
                <a:lnTo>
                  <a:pt x="0" y="1379628"/>
                </a:lnTo>
                <a:close/>
              </a:path>
            </a:pathLst>
          </a:cu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924" r="99538">
                        <a14:foregroundMark x1="9931" y1="91584" x2="24249" y2="81023"/>
                        <a14:foregroundMark x1="45958" y1="95050" x2="60739" y2="93069"/>
                        <a14:foregroundMark x1="91224" y1="85479" x2="98845" y2="92574"/>
                        <a14:foregroundMark x1="44573" y1="88119" x2="50115" y2="99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1"/>
          <a:stretch>
            <a:fillRect/>
          </a:stretch>
        </p:blipFill>
        <p:spPr>
          <a:xfrm>
            <a:off x="2684037" y="3004337"/>
            <a:ext cx="1390860" cy="1762125"/>
          </a:xfrm>
          <a:custGeom>
            <a:avLst/>
            <a:gdLst>
              <a:gd name="connsiteX0" fmla="*/ 0 w 1500521"/>
              <a:gd name="connsiteY0" fmla="*/ 0 h 1901058"/>
              <a:gd name="connsiteX1" fmla="*/ 1500521 w 1500521"/>
              <a:gd name="connsiteY1" fmla="*/ 0 h 1901058"/>
              <a:gd name="connsiteX2" fmla="*/ 1500521 w 1500521"/>
              <a:gd name="connsiteY2" fmla="*/ 1513567 h 1901058"/>
              <a:gd name="connsiteX3" fmla="*/ 1285572 w 1500521"/>
              <a:gd name="connsiteY3" fmla="*/ 1901058 h 1901058"/>
              <a:gd name="connsiteX4" fmla="*/ 214801 w 1500521"/>
              <a:gd name="connsiteY4" fmla="*/ 1901058 h 1901058"/>
              <a:gd name="connsiteX5" fmla="*/ 0 w 1500521"/>
              <a:gd name="connsiteY5" fmla="*/ 1513834 h 190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521" h="1901058">
                <a:moveTo>
                  <a:pt x="0" y="0"/>
                </a:moveTo>
                <a:lnTo>
                  <a:pt x="1500521" y="0"/>
                </a:lnTo>
                <a:lnTo>
                  <a:pt x="1500521" y="1513567"/>
                </a:lnTo>
                <a:lnTo>
                  <a:pt x="1285572" y="1901058"/>
                </a:lnTo>
                <a:lnTo>
                  <a:pt x="214801" y="1901058"/>
                </a:lnTo>
                <a:lnTo>
                  <a:pt x="0" y="1513834"/>
                </a:lnTo>
                <a:close/>
              </a:path>
            </a:pathLst>
          </a:cu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24" b="99364" l="0" r="100000">
                        <a14:foregroundMark x1="17232" y1="82839" x2="93785" y2="85381"/>
                        <a14:foregroundMark x1="24294" y1="74153" x2="10734" y2="94068"/>
                        <a14:foregroundMark x1="50000" y1="78390" x2="51695" y2="99364"/>
                      </a14:backgroundRemoval>
                    </a14:imgEffect>
                  </a14:imgLayer>
                </a14:imgProps>
              </a:ext>
            </a:extLst>
          </a:blip>
          <a:srcRect b="5125"/>
          <a:stretch>
            <a:fillRect/>
          </a:stretch>
        </p:blipFill>
        <p:spPr>
          <a:xfrm>
            <a:off x="915196" y="1953413"/>
            <a:ext cx="1410607" cy="1784413"/>
          </a:xfrm>
          <a:custGeom>
            <a:avLst/>
            <a:gdLst>
              <a:gd name="connsiteX0" fmla="*/ 0 w 1440403"/>
              <a:gd name="connsiteY0" fmla="*/ 0 h 1822104"/>
              <a:gd name="connsiteX1" fmla="*/ 1440403 w 1440403"/>
              <a:gd name="connsiteY1" fmla="*/ 0 h 1822104"/>
              <a:gd name="connsiteX2" fmla="*/ 1440403 w 1440403"/>
              <a:gd name="connsiteY2" fmla="*/ 1425026 h 1822104"/>
              <a:gd name="connsiteX3" fmla="*/ 1220136 w 1440403"/>
              <a:gd name="connsiteY3" fmla="*/ 1822104 h 1822104"/>
              <a:gd name="connsiteX4" fmla="*/ 149365 w 1440403"/>
              <a:gd name="connsiteY4" fmla="*/ 1822104 h 1822104"/>
              <a:gd name="connsiteX5" fmla="*/ 0 w 1440403"/>
              <a:gd name="connsiteY5" fmla="*/ 1552842 h 182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0403" h="1822104">
                <a:moveTo>
                  <a:pt x="0" y="0"/>
                </a:moveTo>
                <a:lnTo>
                  <a:pt x="1440403" y="0"/>
                </a:lnTo>
                <a:lnTo>
                  <a:pt x="1440403" y="1425026"/>
                </a:lnTo>
                <a:lnTo>
                  <a:pt x="1220136" y="1822104"/>
                </a:lnTo>
                <a:lnTo>
                  <a:pt x="149365" y="1822104"/>
                </a:lnTo>
                <a:lnTo>
                  <a:pt x="0" y="1552842"/>
                </a:lnTo>
                <a:close/>
              </a:path>
            </a:pathLst>
          </a:custGeom>
        </p:spPr>
      </p:pic>
      <p:pic>
        <p:nvPicPr>
          <p:cNvPr id="36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1600" y="117223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 소개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21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643693" y="940236"/>
            <a:ext cx="8489078" cy="8489078"/>
          </a:xfrm>
          <a:prstGeom prst="ellipse">
            <a:avLst/>
          </a:prstGeom>
          <a:gradFill flip="none" rotWithShape="1">
            <a:gsLst>
              <a:gs pos="8000">
                <a:schemeClr val="accent1">
                  <a:lumMod val="60000"/>
                  <a:lumOff val="40000"/>
                </a:schemeClr>
              </a:gs>
              <a:gs pos="37000">
                <a:schemeClr val="accent1">
                  <a:lumMod val="40000"/>
                  <a:lumOff val="60000"/>
                  <a:alpha val="64000"/>
                </a:schemeClr>
              </a:gs>
              <a:gs pos="64000">
                <a:schemeClr val="bg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07" y="3524747"/>
            <a:ext cx="3400072" cy="2762559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pic>
        <p:nvPicPr>
          <p:cNvPr id="12" name="Picture 4" descr="File:Notion app logo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11" y="1527024"/>
            <a:ext cx="1581404" cy="158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문구: 'ERD'의 이미지일 수 있음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6875" y1="52812" x2="57500" y2="61250"/>
                        <a14:foregroundMark x1="40313" y1="52188" x2="39688" y2="6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075" y="3524747"/>
            <a:ext cx="1952814" cy="19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파일:IntelliJ IDEA Icon.svg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12" y="1661614"/>
            <a:ext cx="1312223" cy="131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701" y="3932100"/>
            <a:ext cx="1252675" cy="12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18" y="-625354"/>
            <a:ext cx="8729353" cy="8729353"/>
          </a:xfrm>
          <a:prstGeom prst="rect">
            <a:avLst/>
          </a:prstGeom>
        </p:spPr>
      </p:pic>
      <p:pic>
        <p:nvPicPr>
          <p:cNvPr id="12294" name="Picture 6" descr="https://cdn.discordapp.com/attachments/1031413680765669396/1042587844092375113/ic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125" y="1098779"/>
            <a:ext cx="3121302" cy="296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126644" y="3622499"/>
            <a:ext cx="31133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rgbClr val="DE7643"/>
                </a:solidFill>
                <a:latin typeface="THE렛츠스마일M" panose="02020603020101020101" pitchFamily="18" charset="-127"/>
                <a:ea typeface="THE렛츠스마일M" panose="02020603020101020101" pitchFamily="18" charset="-127"/>
              </a:rPr>
              <a:t>MY</a:t>
            </a:r>
            <a:r>
              <a:rPr lang="en-US" altLang="ko-KR" sz="9600" dirty="0">
                <a:latin typeface="THE렛츠스마일M" panose="02020603020101020101" pitchFamily="18" charset="-127"/>
                <a:ea typeface="THE렛츠스마일M" panose="02020603020101020101" pitchFamily="18" charset="-127"/>
              </a:rPr>
              <a:t>INI</a:t>
            </a:r>
            <a:endParaRPr lang="ko-KR" altLang="en-US" sz="9600" dirty="0">
              <a:latin typeface="THE렛츠스마일M" panose="02020603020101020101" pitchFamily="18" charset="-127"/>
              <a:ea typeface="THE렛츠스마일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600" y="117223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소개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9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2431" y1="53519" x2="62431" y2="53519"/>
                      </a14:backgroundRemoval>
                    </a14:imgEffect>
                  </a14:imgLayer>
                </a14:imgProps>
              </a:ext>
            </a:extLst>
          </a:blip>
          <a:srcRect l="23333" t="18638" r="23927" b="8821"/>
          <a:stretch/>
        </p:blipFill>
        <p:spPr>
          <a:xfrm>
            <a:off x="0" y="2570119"/>
            <a:ext cx="4305300" cy="4441254"/>
          </a:xfrm>
          <a:prstGeom prst="rect">
            <a:avLst/>
          </a:prstGeom>
        </p:spPr>
      </p:pic>
      <p:pic>
        <p:nvPicPr>
          <p:cNvPr id="18438" name="Picture 6" descr="포켓몬스터 미스테리 서쳐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7" y="793122"/>
            <a:ext cx="8190812" cy="429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46665" y="1577307"/>
            <a:ext cx="4275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당신을 위한</a:t>
            </a:r>
            <a:endParaRPr lang="en-US" altLang="ko-KR" sz="3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3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3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이니셜라이저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05741" y="2479184"/>
            <a:ext cx="31133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rgbClr val="DE7643"/>
                </a:solidFill>
                <a:latin typeface="THE렛츠스마일M" panose="02020603020101020101" pitchFamily="18" charset="-127"/>
                <a:ea typeface="THE렛츠스마일M" panose="02020603020101020101" pitchFamily="18" charset="-127"/>
              </a:rPr>
              <a:t>MY</a:t>
            </a:r>
            <a:r>
              <a:rPr lang="en-US" altLang="ko-KR" sz="9600" dirty="0">
                <a:latin typeface="THE렛츠스마일M" panose="02020603020101020101" pitchFamily="18" charset="-127"/>
                <a:ea typeface="THE렛츠스마일M" panose="02020603020101020101" pitchFamily="18" charset="-127"/>
              </a:rPr>
              <a:t>INI</a:t>
            </a:r>
            <a:endParaRPr lang="ko-KR" altLang="en-US" sz="9600" dirty="0">
              <a:latin typeface="THE렛츠스마일M" panose="02020603020101020101" pitchFamily="18" charset="-127"/>
              <a:ea typeface="THE렛츠스마일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20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458051" y="582168"/>
            <a:ext cx="3128263" cy="3128263"/>
          </a:xfrm>
          <a:prstGeom prst="ellipse">
            <a:avLst/>
          </a:prstGeom>
          <a:solidFill>
            <a:srgbClr val="F74607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0904" y="2908925"/>
            <a:ext cx="335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기획의도</a:t>
            </a:r>
            <a:endParaRPr lang="ko-KR" altLang="en-US" sz="7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12700" y="2044700"/>
            <a:ext cx="1054100" cy="203200"/>
            <a:chOff x="-12700" y="2044700"/>
            <a:chExt cx="1054100" cy="2032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-12700" y="2146300"/>
              <a:ext cx="9525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838200" y="2044700"/>
              <a:ext cx="203200" cy="20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40904" y="1372225"/>
            <a:ext cx="20329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Alfa Slab One" panose="00000500000000000000" pitchFamily="2" charset="0"/>
                <a:ea typeface="116watermelon" panose="02000500000000000000" pitchFamily="2" charset="-127"/>
              </a:rPr>
              <a:t>01</a:t>
            </a:r>
            <a:endParaRPr lang="ko-KR" altLang="en-US" sz="11500" dirty="0">
              <a:solidFill>
                <a:schemeClr val="bg1"/>
              </a:solidFill>
              <a:latin typeface="Alfa Slab One" panose="00000500000000000000" pitchFamily="2" charset="0"/>
              <a:ea typeface="116watermelon" panose="02000500000000000000" pitchFamily="2" charset="-127"/>
            </a:endParaRPr>
          </a:p>
        </p:txBody>
      </p:sp>
      <p:pic>
        <p:nvPicPr>
          <p:cNvPr id="1030" name="Picture 6" descr="https://cdn.discordapp.com/attachments/1031389723014467687/1032906179388645376/Group_4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93" y="1642043"/>
            <a:ext cx="6977525" cy="69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-13464" y="3031055"/>
            <a:ext cx="12205463" cy="234125"/>
          </a:xfrm>
          <a:prstGeom prst="rect">
            <a:avLst/>
          </a:prstGeom>
          <a:gradFill flip="none" rotWithShape="1">
            <a:gsLst>
              <a:gs pos="35000">
                <a:srgbClr val="FC9E7C"/>
              </a:gs>
              <a:gs pos="0">
                <a:schemeClr val="accent4">
                  <a:lumMod val="40000"/>
                  <a:lumOff val="60000"/>
                </a:schemeClr>
              </a:gs>
              <a:gs pos="74000">
                <a:srgbClr val="FB8C65"/>
              </a:gs>
              <a:gs pos="100000">
                <a:srgbClr val="F746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2" name="육각형 1"/>
          <p:cNvSpPr/>
          <p:nvPr/>
        </p:nvSpPr>
        <p:spPr>
          <a:xfrm rot="5400000">
            <a:off x="1719361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EC88D"/>
                </a:gs>
                <a:gs pos="100000">
                  <a:srgbClr val="FCA67F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육각형 23"/>
          <p:cNvSpPr/>
          <p:nvPr/>
        </p:nvSpPr>
        <p:spPr>
          <a:xfrm rot="5400000">
            <a:off x="3871355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A37E"/>
                </a:gs>
                <a:gs pos="100000">
                  <a:srgbClr val="FC9874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육각형 25"/>
          <p:cNvSpPr/>
          <p:nvPr/>
        </p:nvSpPr>
        <p:spPr>
          <a:xfrm rot="5400000">
            <a:off x="6023348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9773"/>
                </a:gs>
                <a:gs pos="100000">
                  <a:srgbClr val="FB8F69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육각형 27"/>
          <p:cNvSpPr/>
          <p:nvPr/>
        </p:nvSpPr>
        <p:spPr>
          <a:xfrm rot="5400000">
            <a:off x="8175340" y="2197963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B8F69"/>
                </a:gs>
                <a:gs pos="100000">
                  <a:srgbClr val="F96F3E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15308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67302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94" name="Picture 46" descr="https://cdn-icons-png.flaticon.com/512/5263/52639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36" y="254518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https://cdn-icons-png.flaticon.com/512/5324/53247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30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https://cdn-icons-png.flaticon.com/512/4587/458789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23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https://cdn-icons-png.flaticon.com/512/4607/460779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15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719295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71287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배포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600" y="117223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 의도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5881" y="4601646"/>
            <a:ext cx="7259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-13464" y="3031056"/>
            <a:ext cx="12205463" cy="23412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육각형 1"/>
          <p:cNvSpPr/>
          <p:nvPr/>
        </p:nvSpPr>
        <p:spPr>
          <a:xfrm rot="5400000">
            <a:off x="1719361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육각형 23"/>
          <p:cNvSpPr/>
          <p:nvPr/>
        </p:nvSpPr>
        <p:spPr>
          <a:xfrm rot="5400000">
            <a:off x="3871355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A37E"/>
                </a:gs>
                <a:gs pos="100000">
                  <a:srgbClr val="FC9874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육각형 25"/>
          <p:cNvSpPr/>
          <p:nvPr/>
        </p:nvSpPr>
        <p:spPr>
          <a:xfrm rot="5400000">
            <a:off x="6023348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육각형 27"/>
          <p:cNvSpPr/>
          <p:nvPr/>
        </p:nvSpPr>
        <p:spPr>
          <a:xfrm rot="5400000">
            <a:off x="8175340" y="2197963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15308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EFEF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endParaRPr lang="ko-KR" altLang="en-US" sz="2400" dirty="0">
              <a:solidFill>
                <a:srgbClr val="EFEFE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67302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94" name="Picture 46" descr="https://cdn-icons-png.flaticon.com/512/5263/5263915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36" y="254518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https://cdn-icons-png.flaticon.com/512/5324/53247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30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https://cdn-icons-png.flaticon.com/512/4607/4607799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15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8871287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EFEF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배포</a:t>
            </a:r>
            <a:endParaRPr lang="ko-KR" altLang="en-US" sz="2400" dirty="0">
              <a:solidFill>
                <a:srgbClr val="EFEFE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4918915" y="4147780"/>
            <a:ext cx="10433" cy="525426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 rot="10800000">
            <a:off x="4751179" y="4630959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083541" y="5219499"/>
            <a:ext cx="3672544" cy="637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4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MVC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자유형 60"/>
          <p:cNvSpPr/>
          <p:nvPr/>
        </p:nvSpPr>
        <p:spPr>
          <a:xfrm rot="5400000">
            <a:off x="5575923" y="2704886"/>
            <a:ext cx="1989335" cy="802813"/>
          </a:xfrm>
          <a:custGeom>
            <a:avLst/>
            <a:gdLst>
              <a:gd name="connsiteX0" fmla="*/ 0 w 1989335"/>
              <a:gd name="connsiteY0" fmla="*/ 0 h 802813"/>
              <a:gd name="connsiteX1" fmla="*/ 1989335 w 1989335"/>
              <a:gd name="connsiteY1" fmla="*/ 0 h 802813"/>
              <a:gd name="connsiteX2" fmla="*/ 1543999 w 1989335"/>
              <a:gd name="connsiteY2" fmla="*/ 802813 h 802813"/>
              <a:gd name="connsiteX3" fmla="*/ 445336 w 1989335"/>
              <a:gd name="connsiteY3" fmla="*/ 802813 h 80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9335" h="802813">
                <a:moveTo>
                  <a:pt x="0" y="0"/>
                </a:moveTo>
                <a:lnTo>
                  <a:pt x="1989335" y="0"/>
                </a:lnTo>
                <a:lnTo>
                  <a:pt x="1543999" y="802813"/>
                </a:lnTo>
                <a:lnTo>
                  <a:pt x="445336" y="802813"/>
                </a:lnTo>
                <a:close/>
              </a:path>
            </a:pathLst>
          </a:custGeom>
          <a:solidFill>
            <a:schemeClr val="bg1"/>
          </a:solidFill>
          <a:ln w="95250">
            <a:solidFill>
              <a:srgbClr val="FC9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5400000">
            <a:off x="5783045" y="2781934"/>
            <a:ext cx="1822821" cy="652723"/>
          </a:xfrm>
          <a:custGeom>
            <a:avLst/>
            <a:gdLst>
              <a:gd name="connsiteX0" fmla="*/ 0 w 1822821"/>
              <a:gd name="connsiteY0" fmla="*/ 0 h 652723"/>
              <a:gd name="connsiteX1" fmla="*/ 1822821 w 1822821"/>
              <a:gd name="connsiteY1" fmla="*/ 0 h 652723"/>
              <a:gd name="connsiteX2" fmla="*/ 1460742 w 1822821"/>
              <a:gd name="connsiteY2" fmla="*/ 652723 h 652723"/>
              <a:gd name="connsiteX3" fmla="*/ 362079 w 1822821"/>
              <a:gd name="connsiteY3" fmla="*/ 652723 h 65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2821" h="652723">
                <a:moveTo>
                  <a:pt x="0" y="0"/>
                </a:moveTo>
                <a:lnTo>
                  <a:pt x="1822821" y="0"/>
                </a:lnTo>
                <a:lnTo>
                  <a:pt x="1460742" y="652723"/>
                </a:lnTo>
                <a:lnTo>
                  <a:pt x="362079" y="652723"/>
                </a:lnTo>
                <a:close/>
              </a:path>
            </a:pathLst>
          </a:custGeom>
          <a:solidFill>
            <a:schemeClr val="bg1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718621" y="3327043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6717268" y="2515895"/>
            <a:ext cx="718855" cy="720258"/>
            <a:chOff x="6210590" y="-867108"/>
            <a:chExt cx="718855" cy="720258"/>
          </a:xfrm>
        </p:grpSpPr>
        <p:pic>
          <p:nvPicPr>
            <p:cNvPr id="69" name="그림 68" descr="https://cdn-icons-png.flaticon.com/512/4587/4587898.png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9"/>
            <a:stretch>
              <a:fillRect/>
            </a:stretch>
          </p:blipFill>
          <p:spPr bwMode="auto">
            <a:xfrm>
              <a:off x="6570590" y="-867108"/>
              <a:ext cx="358855" cy="720000"/>
            </a:xfrm>
            <a:custGeom>
              <a:avLst/>
              <a:gdLst>
                <a:gd name="connsiteX0" fmla="*/ 0 w 358855"/>
                <a:gd name="connsiteY0" fmla="*/ 0 h 720000"/>
                <a:gd name="connsiteX1" fmla="*/ 358855 w 358855"/>
                <a:gd name="connsiteY1" fmla="*/ 0 h 720000"/>
                <a:gd name="connsiteX2" fmla="*/ 358855 w 358855"/>
                <a:gd name="connsiteY2" fmla="*/ 720000 h 720000"/>
                <a:gd name="connsiteX3" fmla="*/ 0 w 358855"/>
                <a:gd name="connsiteY3" fmla="*/ 72000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55" h="720000">
                  <a:moveTo>
                    <a:pt x="0" y="0"/>
                  </a:moveTo>
                  <a:lnTo>
                    <a:pt x="358855" y="0"/>
                  </a:lnTo>
                  <a:lnTo>
                    <a:pt x="358855" y="720000"/>
                  </a:lnTo>
                  <a:lnTo>
                    <a:pt x="0" y="720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그림 66" descr="https://cdn-icons-png.flaticon.com/512/4587/458789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6210590" y="-866850"/>
              <a:ext cx="360000" cy="720000"/>
            </a:xfrm>
            <a:custGeom>
              <a:avLst/>
              <a:gdLst>
                <a:gd name="connsiteX0" fmla="*/ 0 w 360000"/>
                <a:gd name="connsiteY0" fmla="*/ 0 h 720000"/>
                <a:gd name="connsiteX1" fmla="*/ 360000 w 360000"/>
                <a:gd name="connsiteY1" fmla="*/ 0 h 720000"/>
                <a:gd name="connsiteX2" fmla="*/ 360000 w 360000"/>
                <a:gd name="connsiteY2" fmla="*/ 720000 h 720000"/>
                <a:gd name="connsiteX3" fmla="*/ 0 w 360000"/>
                <a:gd name="connsiteY3" fmla="*/ 72000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720000">
                  <a:moveTo>
                    <a:pt x="0" y="0"/>
                  </a:moveTo>
                  <a:lnTo>
                    <a:pt x="360000" y="0"/>
                  </a:lnTo>
                  <a:lnTo>
                    <a:pt x="360000" y="720000"/>
                  </a:lnTo>
                  <a:lnTo>
                    <a:pt x="0" y="720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직사각형 59"/>
          <p:cNvSpPr/>
          <p:nvPr/>
        </p:nvSpPr>
        <p:spPr>
          <a:xfrm>
            <a:off x="5840110" y="3031054"/>
            <a:ext cx="359553" cy="234125"/>
          </a:xfrm>
          <a:prstGeom prst="rect">
            <a:avLst/>
          </a:prstGeom>
          <a:solidFill>
            <a:srgbClr val="FC9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600" y="117223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 의도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494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s://cdn.discordapp.com/attachments/1031389723014467687/1032906179388645376/Group_4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60768">
            <a:off x="-1708503" y="1245615"/>
            <a:ext cx="8856349" cy="88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1239500" y="1370411"/>
            <a:ext cx="952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1079842" y="1268811"/>
            <a:ext cx="203200" cy="20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93817" y="2416982"/>
            <a:ext cx="4382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소개</a:t>
            </a:r>
            <a:endParaRPr lang="ko-KR" altLang="en-US" sz="7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7089" y="744331"/>
            <a:ext cx="22204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Alfa Slab One" panose="00000500000000000000" pitchFamily="2" charset="0"/>
                <a:ea typeface="116watermelon" panose="02000500000000000000" pitchFamily="2" charset="-127"/>
              </a:rPr>
              <a:t>02</a:t>
            </a:r>
            <a:endParaRPr lang="ko-KR" altLang="en-US" sz="11500" dirty="0">
              <a:solidFill>
                <a:schemeClr val="bg1"/>
              </a:solidFill>
              <a:latin typeface="Alfa Slab One" panose="00000500000000000000" pitchFamily="2" charset="0"/>
              <a:ea typeface="116watermelon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3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905000" y="1894112"/>
            <a:ext cx="2286000" cy="1349828"/>
          </a:xfrm>
          <a:prstGeom prst="rect">
            <a:avLst/>
          </a:prstGeom>
          <a:noFill/>
          <a:ln w="76200">
            <a:solidFill>
              <a:srgbClr val="FC9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55029" y="1894112"/>
            <a:ext cx="2286000" cy="1349828"/>
          </a:xfrm>
          <a:prstGeom prst="rect">
            <a:avLst/>
          </a:prstGeom>
          <a:solidFill>
            <a:srgbClr val="FC9874"/>
          </a:solidFill>
          <a:ln w="76200">
            <a:solidFill>
              <a:srgbClr val="FC9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30886" y="1894112"/>
            <a:ext cx="2286000" cy="1349828"/>
          </a:xfrm>
          <a:prstGeom prst="rect">
            <a:avLst/>
          </a:prstGeom>
          <a:noFill/>
          <a:ln w="76200">
            <a:solidFill>
              <a:srgbClr val="FC9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명세서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94176" y="5761790"/>
            <a:ext cx="198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초기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MVC</a:t>
            </a:r>
            <a:r>
              <a:rPr lang="ko-KR" altLang="en-US" dirty="0" smtClean="0">
                <a:solidFill>
                  <a:sysClr val="windowText" lastClr="000000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프로젝트</a:t>
            </a:r>
            <a:endParaRPr lang="ko-KR" altLang="en-US" dirty="0">
              <a:solidFill>
                <a:sysClr val="windowText" lastClr="000000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pic>
        <p:nvPicPr>
          <p:cNvPr id="12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600" y="117223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소개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1864" y="4485754"/>
            <a:ext cx="800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ysClr val="windowText" lastClr="000000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동시편집</a:t>
            </a:r>
            <a:endParaRPr lang="ko-KR" altLang="en-US" sz="1400" dirty="0">
              <a:solidFill>
                <a:sysClr val="windowText" lastClr="000000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pic>
        <p:nvPicPr>
          <p:cNvPr id="16" name="Picture 4" descr="GitHub - yjs/yjs: Shared data types for building collaborative softwar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2" r="21218"/>
          <a:stretch/>
        </p:blipFill>
        <p:spPr bwMode="auto">
          <a:xfrm>
            <a:off x="4254317" y="3903706"/>
            <a:ext cx="711292" cy="6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파일:Electron Software Framework Logo.svg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029" y="3957013"/>
            <a:ext cx="570465" cy="57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cdn-icons-png.flaticon.com/512/716/71678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046" y="5701390"/>
            <a:ext cx="490132" cy="49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3048000" y="3243940"/>
            <a:ext cx="0" cy="600075"/>
          </a:xfrm>
          <a:prstGeom prst="line">
            <a:avLst/>
          </a:prstGeom>
          <a:ln w="5715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773886" y="3243940"/>
            <a:ext cx="0" cy="600075"/>
          </a:xfrm>
          <a:prstGeom prst="line">
            <a:avLst/>
          </a:prstGeom>
          <a:ln w="5715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3053122" y="3818616"/>
            <a:ext cx="5752742" cy="0"/>
          </a:xfrm>
          <a:prstGeom prst="line">
            <a:avLst/>
          </a:prstGeom>
          <a:ln w="5715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998029" y="3243940"/>
            <a:ext cx="0" cy="574676"/>
          </a:xfrm>
          <a:prstGeom prst="line">
            <a:avLst/>
          </a:prstGeom>
          <a:ln w="5715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985531" y="4497607"/>
            <a:ext cx="881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ysClr val="windowText" lastClr="000000"/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electron</a:t>
            </a:r>
            <a:endParaRPr lang="ko-KR" altLang="en-US" sz="1400" dirty="0">
              <a:solidFill>
                <a:sysClr val="windowText" lastClr="000000"/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998029" y="3844015"/>
            <a:ext cx="0" cy="1693185"/>
          </a:xfrm>
          <a:prstGeom prst="line">
            <a:avLst/>
          </a:prstGeom>
          <a:ln w="5715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이등변 삼각형 31"/>
          <p:cNvSpPr/>
          <p:nvPr/>
        </p:nvSpPr>
        <p:spPr>
          <a:xfrm rot="10800000">
            <a:off x="5839650" y="5435602"/>
            <a:ext cx="316758" cy="265787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2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600" y="117223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1" y="1148448"/>
            <a:ext cx="5400000" cy="54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148448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784</ep:Words>
  <ep:PresentationFormat>와이드스크린</ep:PresentationFormat>
  <ep:Paragraphs>200</ep:Paragraphs>
  <ep:Slides>25</ep:Slides>
  <ep:Notes>24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2022-10-21T04:45:17.000</dcterms:created>
  <dc:creator>821071093977</dc:creator>
  <cp:lastModifiedBy>Kim</cp:lastModifiedBy>
  <dcterms:modified xsi:type="dcterms:W3CDTF">2022-12-28T09:03:44.558</dcterms:modified>
  <cp:revision>191</cp:revision>
  <dc:title>myINI</dc:title>
  <cp:version>1000.0000.01</cp:version>
</cp:coreProperties>
</file>